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56" r:id="rId2"/>
    <p:sldId id="284" r:id="rId3"/>
    <p:sldId id="276" r:id="rId4"/>
    <p:sldId id="281" r:id="rId5"/>
    <p:sldId id="277" r:id="rId6"/>
    <p:sldId id="257" r:id="rId7"/>
    <p:sldId id="259" r:id="rId8"/>
    <p:sldId id="280" r:id="rId9"/>
    <p:sldId id="260" r:id="rId10"/>
    <p:sldId id="265" r:id="rId11"/>
    <p:sldId id="274" r:id="rId12"/>
    <p:sldId id="264" r:id="rId13"/>
    <p:sldId id="272" r:id="rId14"/>
    <p:sldId id="266" r:id="rId15"/>
    <p:sldId id="270" r:id="rId16"/>
    <p:sldId id="271" r:id="rId17"/>
    <p:sldId id="262" r:id="rId18"/>
    <p:sldId id="269" r:id="rId19"/>
    <p:sldId id="282" r:id="rId20"/>
    <p:sldId id="278" r:id="rId21"/>
    <p:sldId id="263" r:id="rId22"/>
    <p:sldId id="279" r:id="rId23"/>
    <p:sldId id="258" r:id="rId24"/>
    <p:sldId id="283" r:id="rId25"/>
    <p:sldId id="261" r:id="rId26"/>
    <p:sldId id="273" r:id="rId27"/>
    <p:sldId id="275" r:id="rId28"/>
    <p:sldId id="267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66D286-7FAE-4B53-908B-2E0AE77A44E4}">
          <p14:sldIdLst>
            <p14:sldId id="256"/>
            <p14:sldId id="284"/>
            <p14:sldId id="276"/>
            <p14:sldId id="281"/>
            <p14:sldId id="277"/>
            <p14:sldId id="257"/>
            <p14:sldId id="259"/>
            <p14:sldId id="280"/>
            <p14:sldId id="260"/>
            <p14:sldId id="265"/>
            <p14:sldId id="274"/>
            <p14:sldId id="264"/>
            <p14:sldId id="272"/>
            <p14:sldId id="266"/>
            <p14:sldId id="270"/>
            <p14:sldId id="271"/>
            <p14:sldId id="262"/>
            <p14:sldId id="269"/>
            <p14:sldId id="282"/>
            <p14:sldId id="278"/>
            <p14:sldId id="263"/>
            <p14:sldId id="279"/>
            <p14:sldId id="258"/>
            <p14:sldId id="283"/>
            <p14:sldId id="261"/>
            <p14:sldId id="273"/>
            <p14:sldId id="275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4C9A0-DA9E-418B-B9E2-A736CAEE9BA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B318C-922D-4A2F-8D42-85FF367DC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7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ch23ad\all$\&#1041;&#1077;&#1083;&#1103;&#1077;&#1074;&#1072;\&#1096;&#1082;&#1086;&#1083;&#1100;&#1085;&#1099;&#1081;%20&#1089;&#1083;&#1086;&#1074;&#1072;&#1088;&#1100;\&#1078;&#1080;&#1079;&#1085;&#1100;%20&#1085;&#1072;%20&#1079;&#1077;&#1084;&#1083;&#1077;\&#1086;&#1087;&#1083;&#1086;&#1076;&#1086;&#1090;&#1074;&#1086;&#1088;&#1077;&#1085;&#1080;&#1077;.avi" TargetMode="Externa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slide" Target="slide28.xml"/><Relationship Id="rId26" Type="http://schemas.openxmlformats.org/officeDocument/2006/relationships/slide" Target="slide23.xml"/><Relationship Id="rId3" Type="http://schemas.openxmlformats.org/officeDocument/2006/relationships/slide" Target="slide4.xml"/><Relationship Id="rId21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slide" Target="slide27.xml"/><Relationship Id="rId25" Type="http://schemas.openxmlformats.org/officeDocument/2006/relationships/slide" Target="slide21.xml"/><Relationship Id="rId2" Type="http://schemas.openxmlformats.org/officeDocument/2006/relationships/slide" Target="slide3.xml"/><Relationship Id="rId16" Type="http://schemas.openxmlformats.org/officeDocument/2006/relationships/slide" Target="slide26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6.xml"/><Relationship Id="rId24" Type="http://schemas.openxmlformats.org/officeDocument/2006/relationships/slide" Target="slide17.xml"/><Relationship Id="rId5" Type="http://schemas.openxmlformats.org/officeDocument/2006/relationships/slide" Target="slide8.xml"/><Relationship Id="rId15" Type="http://schemas.openxmlformats.org/officeDocument/2006/relationships/slide" Target="slide22.xml"/><Relationship Id="rId23" Type="http://schemas.openxmlformats.org/officeDocument/2006/relationships/slide" Target="slide12.xml"/><Relationship Id="rId28" Type="http://schemas.openxmlformats.org/officeDocument/2006/relationships/slide" Target="slide25.xml"/><Relationship Id="rId10" Type="http://schemas.openxmlformats.org/officeDocument/2006/relationships/slide" Target="slide15.xml"/><Relationship Id="rId19" Type="http://schemas.openxmlformats.org/officeDocument/2006/relationships/slide" Target="slide29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0.xml"/><Relationship Id="rId22" Type="http://schemas.openxmlformats.org/officeDocument/2006/relationships/slide" Target="slide9.xml"/><Relationship Id="rId27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ch23ad\all$\&#1041;&#1077;&#1083;&#1103;&#1077;&#1074;&#1072;\&#1096;&#1082;&#1086;&#1083;&#1100;&#1085;&#1099;&#1081;%20&#1089;&#1083;&#1086;&#1074;&#1072;&#1088;&#1100;\&#1078;&#1080;&#1079;&#1085;&#1100;%20&#1085;&#1072;%20&#1079;&#1077;&#1084;&#1083;&#1077;\&#1044;&#1045;&#1058;&#1057;&#1050;&#1048;&#1049;%20&#1042;&#1089;&#1077;&#1084;&#1080;&#1088;&#1085;&#1072;&#1103;%20&#1048;&#1089;&#1090;&#1086;&#1088;&#1080;&#1103;-&#1044;&#1080;&#1085;&#1086;&#1079;&#1072;&#1074;&#1088;&#1099;%20(1-3).avi" TargetMode="Externa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slide" Target="slide2.xml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384" y="170080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</a:rPr>
              <a:t>ШКОЛЬНЫЙ СЛОВАРЬ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930" y="335541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  <a:cs typeface="Times New Roman" pitchFamily="18" charset="0"/>
              </a:rPr>
              <a:t>средняя общеобразовательная школа №23 г.Томска</a:t>
            </a: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a_AlternaBrk" pitchFamily="34" charset="-52"/>
              <a:cs typeface="Times New Roman" pitchFamily="18" charset="0"/>
            </a:endParaRPr>
          </a:p>
          <a:p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6478" y="3779949"/>
            <a:ext cx="46474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  <a:cs typeface="Times New Roman" pitchFamily="18" charset="0"/>
              </a:rPr>
              <a:t>Выполнила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  <a:cs typeface="Times New Roman" pitchFamily="18" charset="0"/>
              </a:rPr>
              <a:t>: </a:t>
            </a:r>
          </a:p>
          <a:p>
            <a:pPr lvl="0" algn="r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  <a:cs typeface="Times New Roman" pitchFamily="18" charset="0"/>
              </a:rPr>
              <a:t>Максимкина Людмила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a_AlternaBrk" pitchFamily="34" charset="-52"/>
              <a:cs typeface="Times New Roman" pitchFamily="18" charset="0"/>
            </a:endParaRPr>
          </a:p>
          <a:p>
            <a:pPr lvl="0" algn="r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  <a:cs typeface="Times New Roman" pitchFamily="18" charset="0"/>
              </a:rPr>
              <a:t>ученица 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  <a:cs typeface="Times New Roman" pitchFamily="18" charset="0"/>
              </a:rPr>
              <a:t>5 Б 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  <a:cs typeface="Times New Roman" pitchFamily="18" charset="0"/>
              </a:rPr>
              <a:t>класса</a:t>
            </a:r>
          </a:p>
          <a:p>
            <a:pPr lvl="0" algn="r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  <a:cs typeface="Times New Roman" pitchFamily="18" charset="0"/>
              </a:rPr>
              <a:t>Руководители:</a:t>
            </a:r>
            <a:endParaRPr lang="en-US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a_AlternaBrk" pitchFamily="34" charset="-52"/>
              <a:cs typeface="Times New Roman" pitchFamily="18" charset="0"/>
            </a:endParaRPr>
          </a:p>
          <a:p>
            <a:pPr lvl="0" algn="r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  <a:cs typeface="Times New Roman" pitchFamily="18" charset="0"/>
              </a:rPr>
              <a:t>Акимова Евгения Александровна, </a:t>
            </a:r>
          </a:p>
          <a:p>
            <a:pPr lvl="0" algn="r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  <a:cs typeface="Times New Roman" pitchFamily="18" charset="0"/>
              </a:rPr>
              <a:t>Беляева Ирина Вячеславовна                            </a:t>
            </a:r>
          </a:p>
          <a:p>
            <a:pPr lvl="0"/>
            <a:endParaRPr lang="ru-RU" sz="1200" b="1" dirty="0">
              <a:solidFill>
                <a:schemeClr val="accent1">
                  <a:lumMod val="40000"/>
                  <a:lumOff val="60000"/>
                </a:schemeClr>
              </a:solidFill>
              <a:latin typeface="a_AlternaBrk" pitchFamily="34" charset="-5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150114"/>
            <a:ext cx="8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</a:rPr>
              <a:t>Томск </a:t>
            </a:r>
          </a:p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</a:rPr>
              <a:t>2012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620271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</a:rPr>
              <a:t>«ЖИЗНЬ НА ЗЕМЛЕ»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775598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КЛЕТКА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64527"/>
            <a:ext cx="56069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Элементарная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единица строения и жизнедеятельности всех живых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организмов. 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Обладает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собственным обменом веществ,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способна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к самостоятельному существованию, самовоспроизведению и развитию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. Она состоит из наружной мембраны, цитоплазмы и ядра. Бывает нервная клетка, клетка крови, клетка кожи, половые клетки.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2143116"/>
            <a:ext cx="2604828" cy="331205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164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359" y="47667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ЛИЗОСОМЫ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58" y="2204864"/>
            <a:ext cx="3667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Органоиды,  которые отвечают в клетке за пищеварение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. К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леточный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органоид размером 0,2 — 0,4 мкм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., содержит ферменты.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217" y="2204864"/>
            <a:ext cx="4005844" cy="288032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464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МАМОНТ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Вымерший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род млекопитающих из семейства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слоновых.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Достигали высоты 5,5 метров и массы тела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10 —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12 тонн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Мамонты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были в два раза тяжелее самых крупных современных наземных млекопитающих — африканских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слонов.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132856"/>
            <a:ext cx="3622805" cy="3675925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879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МИТОХОНДРИЯ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571744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Органоид клетки, который отвечает за дыхание клетки и снабжение ее энергией.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636912"/>
            <a:ext cx="2878858" cy="250033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093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ОБОЛОЧКА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4500570"/>
            <a:ext cx="8535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Клеточная мембрана отделяет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содержимое любой клетки от внешней среды, обеспечивая её целостность; регулируют обмен между клеткой и средой; внутриклеточные мембраны разделяют клетку на специализированные замкнутые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отсеки,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 которых поддерживаются определённые условия среды.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700808"/>
            <a:ext cx="4559319" cy="2555775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958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6" y="40466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ОРГАНОИДЫ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2245201"/>
            <a:ext cx="47732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Каждый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органоид осуществляет определённые функции, жизненно необходимые для клетки.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Органоиды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противопоставляют временным включениям клетки, которые появляются и исчезают в процессе обмена веществ.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204864"/>
            <a:ext cx="2976544" cy="3466356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382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627" y="471957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ОПЛОДОТВОРЕНИЕ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627" y="2357430"/>
            <a:ext cx="3786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Процесс слияния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половых клеток.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2285992"/>
            <a:ext cx="4445000" cy="298450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плодотворени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47664" y="6165304"/>
            <a:ext cx="1006149" cy="5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76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ПЛЕЗИОЗАВР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4320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Отряд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ископаемых пресмыкающихся, живших с триасового по меловой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периоды. Плезиозавры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были прекрасно приспособлены к жизни в водоемах, хотя им приходилось выныривать на поверхность, чтобы вдохнуть воздуха.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Останки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обнаружены на всех континентах, в том числе и в Антарктиде.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132856"/>
            <a:ext cx="3811851" cy="3074408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568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ПОЛОВЫЕ   КЛЕТКИ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76872"/>
            <a:ext cx="3891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Репродуктивные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клетки, имеющие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одинарный набор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хромосом 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участвующие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половом размножении.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Половы е клетки – женские (яйцеклетки) и мужские (сперматозоиды).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276872"/>
            <a:ext cx="3294461" cy="3182449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434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ПОЗВОНОЧНЫЕ ЖИВОТНЫЕ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Животные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с костным скелетом внутри тела. К позвоночным относятся рыбы, земноводные, пресмыкающиеся, птицы и млекопитающие.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988840"/>
            <a:ext cx="3341712" cy="3952768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6456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432048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2" action="ppaction://hlinksldjump"/>
              </a:rPr>
              <a:t>Бактерии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3" action="ppaction://hlinksldjump"/>
              </a:rPr>
              <a:t>Беспозвоночные животные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4" action="ppaction://hlinksldjump"/>
              </a:rPr>
              <a:t>Грибы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5" action="ppaction://hlinksldjump"/>
              </a:rPr>
              <a:t>Животные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6" action="ppaction://hlinksldjump"/>
              </a:rPr>
              <a:t>Клетка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7" action="ppaction://hlinksldjump"/>
              </a:rPr>
              <a:t>Лизосомы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8" action="ppaction://hlinksldjump"/>
              </a:rPr>
              <a:t>Митохондрия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9" action="ppaction://hlinksldjump"/>
              </a:rPr>
              <a:t>Оболочка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10" action="ppaction://hlinksldjump"/>
              </a:rPr>
              <a:t>Органоиды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11" action="ppaction://hlinksldjump"/>
              </a:rPr>
              <a:t>Оплодотворение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12" action="ppaction://hlinksldjump"/>
              </a:rPr>
              <a:t>Половые клетки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13" action="ppaction://hlinksldjump"/>
              </a:rPr>
              <a:t>Позвоночные животные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14" action="ppaction://hlinksldjump"/>
              </a:rPr>
              <a:t>Простейшие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15" action="ppaction://hlinksldjump"/>
              </a:rPr>
              <a:t>Растения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16" action="ppaction://hlinksldjump"/>
              </a:rPr>
              <a:t>Хлоропласты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17" action="ppaction://hlinksldjump"/>
              </a:rPr>
              <a:t>Царство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18" action="ppaction://hlinksldjump"/>
              </a:rPr>
              <a:t>Цитоплазма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19" action="ppaction://hlinksldjump"/>
              </a:rPr>
              <a:t>Ядро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/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484784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hlinkClick r:id="rId20" action="ppaction://hlinksldjump"/>
              </a:rPr>
              <a:t>Динихтис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21" action="ppaction://hlinksldjump"/>
              </a:rPr>
              <a:t>Динозавр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22" action="ppaction://hlinksldjump"/>
              </a:rPr>
              <a:t>Ихтиозавр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23" action="ppaction://hlinksldjump"/>
              </a:rPr>
              <a:t>Мамонт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24" action="ppaction://hlinksldjump"/>
              </a:rPr>
              <a:t>Плезиозавр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25" action="ppaction://hlinksldjump"/>
              </a:rPr>
              <a:t>Птерозавр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26" action="ppaction://hlinksldjump"/>
              </a:rPr>
              <a:t>Стегоцефалы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27" action="ppaction://hlinksldjump"/>
              </a:rPr>
              <a:t>Трилобиты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28" action="ppaction://hlinksldjump"/>
              </a:rPr>
              <a:t>Фороракос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7667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ПРОСТЕЙШИЕ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941168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Группа живых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организмов,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состоящих из одной.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772816"/>
            <a:ext cx="4849579" cy="273630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185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ПТЕРОЗАВР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344522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Вымерший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летающий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ящер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живших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 мезозойскую эру; передние конечности соединялись с боками тела кожными перепонками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Птерозавры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имели достаточно хорошо развитый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мозг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и острое зрение.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20889"/>
            <a:ext cx="3593000" cy="27425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768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823" y="433407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РАСТЕНИЯ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04864"/>
            <a:ext cx="41294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Одна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из основных групп многоклеточных организмов, включающая в себя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мхи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,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папоротники,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хвощи, плауны,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голосеменные 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цветковые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растения. Основное отличие – способность к фотосинтезу. Всего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 царстве растений около 350 тыс. видов.</a:t>
            </a: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700807"/>
            <a:ext cx="3399278" cy="4732839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5715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СТЕГОЦЕФАЛЫ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8599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Вымершая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группа земноводных животных, одних из первых позвоночных, вышедших в девоне на сушу.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Предками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стегоцефалов являлись костные рыбы, обладающие дополнительными органами дыхания в виде лёгочных мешков.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348880"/>
            <a:ext cx="4004786" cy="2793565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295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712968" cy="7694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ТРИЛОБИТЫ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437112"/>
            <a:ext cx="81032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Эти животные, дальние родственники раков, были одеты панцирем и имели разные размеры (от 2 до 75 см). Они жили у дна где медленно ползали и плавали.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Трилобиты полностью вымерли.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Чтобы расти, животные сбрасывали скелеты, и их остатки легко превращались в окаменелости. </a:t>
            </a: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700808"/>
            <a:ext cx="4429122" cy="248354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323528" y="6381328"/>
            <a:ext cx="50405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072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76" y="40466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ФОРОРАКОС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76" y="2000239"/>
            <a:ext cx="43193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Вымерший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род птиц семейства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фороракосовых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«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ужасных птиц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»,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обитавших в эпоху миоцена в Южной Америке.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  <a:p>
            <a:pPr algn="just"/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Фороракосы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вели хищный образ жизни, питаясь мясом и падалью. Представители данного рода достигали высоты 2,5 м и весили около 300 кг.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У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фороракосов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 имелись необходимые атрибуты хищника: очень сильные когти и сильный изогнутый клюв.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972868"/>
            <a:ext cx="3312368" cy="3858699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266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52801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ХЛОРОПЛАСТЫ</a:t>
            </a:r>
            <a:r>
              <a:rPr lang="ru-RU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_AlternaBrk" pitchFamily="34" charset="-52"/>
              </a:rPr>
              <a:t> </a:t>
            </a:r>
            <a:endParaRPr lang="ru-RU" sz="4400" b="1" dirty="0">
              <a:solidFill>
                <a:schemeClr val="accent1">
                  <a:lumMod val="40000"/>
                  <a:lumOff val="60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357429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Органоид  зеленого цвета. Они придают  растению зеленый цвет. Хлоропласты очень важны для растений: именно в них на свету происходит образование питательных веществ.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478495"/>
            <a:ext cx="3462266" cy="260362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774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ЦАРСТВО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132856"/>
            <a:ext cx="3249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Группа, на которые ученые делят живые организмы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. Исторически выделяют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основные царства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живых организмов: Животные, Растения, Грибы,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Бактерии.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2060848"/>
            <a:ext cx="2571768" cy="209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7" y="4077072"/>
            <a:ext cx="2440293" cy="201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4077072"/>
            <a:ext cx="2478649" cy="199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060848"/>
            <a:ext cx="238536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возврат 9">
            <a:hlinkClick r:id="rId6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979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196" y="40466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ЦИТОПЛАЗМА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196" y="2143116"/>
            <a:ext cx="479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Полужидкая масса, которая составляет основное содержимое клетки.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состав цитоплазмы входят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органические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неорганические вещества.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Основное вещество цитоплазмы — вода.</a:t>
            </a: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2214554"/>
            <a:ext cx="2738408" cy="236598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722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ЯДРО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571744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Небольшое плотное тельце, расположенное в цитоплазме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Ядро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содержит генетическую информацию (молекулы ДНК).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348880"/>
            <a:ext cx="2720099" cy="2720099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87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79983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БАКТЕРИИ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428868"/>
            <a:ext cx="4106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Одноклеточные организмы, не имеющие ядра.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К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настоящему времени описано около десяти тысяч видов бактерий и предполагается, что их существует свыше миллиона.</a:t>
            </a: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57430"/>
            <a:ext cx="3830416" cy="2868729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691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БЕСПОЗВОНОЧНЫЕ ЖИВОТНЫЕ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63199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Животные,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у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которых отсутствует позвоночник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4929198"/>
            <a:ext cx="2000264" cy="162018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000372"/>
            <a:ext cx="2000264" cy="162018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1" y="4857760"/>
            <a:ext cx="2000264" cy="1687447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2928934"/>
            <a:ext cx="1928826" cy="16430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3714752"/>
            <a:ext cx="1930407" cy="158681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Управляющая кнопка: возврат 9">
            <a:hlinkClick r:id="rId7" action="ppaction://hlinksldjump" highlightClick="1"/>
          </p:cNvPr>
          <p:cNvSpPr/>
          <p:nvPr/>
        </p:nvSpPr>
        <p:spPr>
          <a:xfrm>
            <a:off x="3995936" y="6093296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873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37" y="40466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ГРИБЫ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402" y="2364438"/>
            <a:ext cx="3901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Царство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живой природы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Всего ученые насчитывают более 100 тыс. видов грибов.</a:t>
            </a: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107189"/>
            <a:ext cx="4111620" cy="3192155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669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ДИНИХТИС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14311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Динихтис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–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хищная рыба,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гроза морских обитателей, 10 метров в длину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. 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Жил около 350 млн. лет назад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988840"/>
            <a:ext cx="4572002" cy="3328989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46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ДИНОЗАВР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Вымерший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надотряд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пресмыкающихся который достигал огромных размеров.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Ископаемые останки динозавров обнаружены на всех континентах планеты. Ныне палеонтологами описано более 500 различных родов и более чем 1000 различных видов, которые чётко делятся на две группы — птицетазовых и ящеротазовых динозавров.</a:t>
            </a: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857364"/>
            <a:ext cx="4072973" cy="4593656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ДЕТСКИЙ Всемирная История-Динозавры (1-3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75656" y="6237312"/>
            <a:ext cx="720080" cy="5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9084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09" y="40466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ЖИВОТНЫЕ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27284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Самое разнообразное царство, его представитель живой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организм, питающийся готовыми органическими соединениями и способный активно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передвигаться.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Их известно более 2 млн видов.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_AlternaBr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658" y="1936050"/>
            <a:ext cx="1725522" cy="1315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180" y="1937155"/>
            <a:ext cx="1877163" cy="1351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025" y="1937155"/>
            <a:ext cx="1795245" cy="1346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658" y="3251580"/>
            <a:ext cx="1754390" cy="1410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251580"/>
            <a:ext cx="1876813" cy="1410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653136"/>
            <a:ext cx="1656184" cy="1647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85" y="3283588"/>
            <a:ext cx="1801785" cy="1404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653136"/>
            <a:ext cx="1800200" cy="163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661973"/>
            <a:ext cx="1800200" cy="1647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Управляющая кнопка: возврат 13">
            <a:hlinkClick r:id="rId11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109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_AlternaBrk" pitchFamily="34" charset="-52"/>
              </a:rPr>
              <a:t>ИХТИОЗАВР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_AlternaBrk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16832"/>
            <a:ext cx="3676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Вымерший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отряд крупных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морских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рептилий, имевших форму, конвергентную рыбам и дельфинам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Предки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_AlternaBrk" pitchFamily="34" charset="-52"/>
              </a:rPr>
              <a:t>ихтиозавров, вероятно, спустились в море по руслу одной из доисторических рек, где останки практически не сохраняются, — все известные науке виды уже жили в морской воде и не выбирались на сушу.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88840"/>
            <a:ext cx="4102466" cy="3528392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277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772</TotalTime>
  <Words>845</Words>
  <Application>Microsoft Office PowerPoint</Application>
  <PresentationFormat>Экран (4:3)</PresentationFormat>
  <Paragraphs>129</Paragraphs>
  <Slides>29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Обычная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ASUS</cp:lastModifiedBy>
  <cp:revision>65</cp:revision>
  <dcterms:modified xsi:type="dcterms:W3CDTF">2013-03-31T16:09:09Z</dcterms:modified>
</cp:coreProperties>
</file>